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58" r:id="rId4"/>
    <p:sldId id="296" r:id="rId5"/>
    <p:sldId id="297" r:id="rId6"/>
    <p:sldId id="259" r:id="rId7"/>
    <p:sldId id="260" r:id="rId8"/>
    <p:sldId id="298" r:id="rId9"/>
    <p:sldId id="300" r:id="rId10"/>
    <p:sldId id="261" r:id="rId11"/>
    <p:sldId id="262" r:id="rId12"/>
    <p:sldId id="263" r:id="rId13"/>
    <p:sldId id="264" r:id="rId14"/>
    <p:sldId id="277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71" r:id="rId23"/>
    <p:sldId id="272" r:id="rId24"/>
    <p:sldId id="273" r:id="rId25"/>
    <p:sldId id="278" r:id="rId26"/>
    <p:sldId id="279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74" r:id="rId35"/>
    <p:sldId id="275" r:id="rId36"/>
    <p:sldId id="276" r:id="rId37"/>
    <p:sldId id="280" r:id="rId38"/>
    <p:sldId id="295" r:id="rId39"/>
    <p:sldId id="265" r:id="rId40"/>
    <p:sldId id="266" r:id="rId41"/>
    <p:sldId id="267" r:id="rId42"/>
    <p:sldId id="268" r:id="rId43"/>
    <p:sldId id="269" r:id="rId44"/>
    <p:sldId id="270" r:id="rId4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B2B2B2"/>
    <a:srgbClr val="C0C0C0"/>
    <a:srgbClr val="DDDDDD"/>
    <a:srgbClr val="33CC33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65" autoAdjust="0"/>
    <p:restoredTop sz="94660"/>
  </p:normalViewPr>
  <p:slideViewPr>
    <p:cSldViewPr>
      <p:cViewPr varScale="1">
        <p:scale>
          <a:sx n="122" d="100"/>
          <a:sy n="122" d="100"/>
        </p:scale>
        <p:origin x="6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1" rIns="96641" bIns="4832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B86D8E8A-FF13-41FC-B8A4-BD02998F95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67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29" tIns="48516" rIns="97029" bIns="48516" numCol="1" anchor="t" anchorCtr="0" compatLnSpc="1">
            <a:prstTxWarp prst="textNoShape">
              <a:avLst/>
            </a:prstTxWarp>
          </a:bodyPr>
          <a:lstStyle>
            <a:lvl1pPr defTabSz="96996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29" tIns="48516" rIns="97029" bIns="48516" numCol="1" anchor="t" anchorCtr="0" compatLnSpc="1">
            <a:prstTxWarp prst="textNoShape">
              <a:avLst/>
            </a:prstTxWarp>
          </a:bodyPr>
          <a:lstStyle>
            <a:lvl1pPr algn="r" defTabSz="96996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43013" y="725488"/>
            <a:ext cx="4832350" cy="3624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91050"/>
            <a:ext cx="5365750" cy="426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29" tIns="48516" rIns="97029" bIns="48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29" tIns="48516" rIns="97029" bIns="48516" numCol="1" anchor="b" anchorCtr="0" compatLnSpc="1">
            <a:prstTxWarp prst="textNoShape">
              <a:avLst/>
            </a:prstTxWarp>
          </a:bodyPr>
          <a:lstStyle>
            <a:lvl1pPr defTabSz="96996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29" tIns="48516" rIns="97029" bIns="48516" numCol="1" anchor="b" anchorCtr="0" compatLnSpc="1">
            <a:prstTxWarp prst="textNoShape">
              <a:avLst/>
            </a:prstTxWarp>
          </a:bodyPr>
          <a:lstStyle>
            <a:lvl1pPr algn="r" defTabSz="969963">
              <a:defRPr sz="1300" smtClean="0"/>
            </a:lvl1pPr>
          </a:lstStyle>
          <a:p>
            <a:pPr>
              <a:defRPr/>
            </a:pPr>
            <a:fld id="{1C963FBD-13B8-42FA-95CB-23FC48BE0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ain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Tx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 smtClean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 smtClean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 smtClean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fld id="{CCC5932A-8830-4EDF-9546-5DA286DC8C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43F3F-EF38-49AB-BE4B-FD988D23FB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228600"/>
            <a:ext cx="2044700" cy="5829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5981700" cy="5829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88782B-76FB-4CCD-8B64-C743CF0901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228600"/>
            <a:ext cx="8153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178800" cy="47625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D775A-D35E-416C-B228-2ECD85842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22C51-5D80-48D4-8A4D-8AEBCFC63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3BEAA-20CA-4111-8C9A-AEC03E1A8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13200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295400"/>
            <a:ext cx="4013200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8B818-F942-4C1B-B9A5-6F63979586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3889E-ED91-4AE7-8170-F067C75595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1BF7-8EF9-43F3-B725-32FA76AA39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AE973-9A46-4B9E-83B7-23DD195F3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02848-3D10-4661-9466-C984285F86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8E99A-82BC-4B83-9446-EEAA73D6E3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228600"/>
            <a:ext cx="815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1788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215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CS 561, Probability and Bayes</a:t>
            </a: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7ECEED54-B58F-4DD9-A4F9-494B676E28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295" name="Picture 7" descr="paint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911225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1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Bayesian inference</a:t>
            </a:r>
          </a:p>
        </p:txBody>
      </p:sp>
      <p:pic>
        <p:nvPicPr>
          <p:cNvPr id="7" name="Picture 6" descr="Screen shot 2014-08-21 at 1.41.0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9800"/>
            <a:ext cx="6705600" cy="19930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10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Variable elimination algorithm</a:t>
            </a:r>
          </a:p>
        </p:txBody>
      </p:sp>
      <p:pic>
        <p:nvPicPr>
          <p:cNvPr id="5" name="Picture 4" descr="Screen shot 2014-08-21 at 1.48.2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11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Complexity of exact inference</a:t>
            </a:r>
          </a:p>
        </p:txBody>
      </p:sp>
      <p:pic>
        <p:nvPicPr>
          <p:cNvPr id="5" name="Picture 4" descr="Screen shot 2014-08-21 at 1.49.2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" y="1524000"/>
            <a:ext cx="7947025" cy="51600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12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Inference by stochastic simulation</a:t>
            </a:r>
          </a:p>
        </p:txBody>
      </p:sp>
      <p:pic>
        <p:nvPicPr>
          <p:cNvPr id="5" name="Picture 4" descr="Screen shot 2014-08-21 at 1.50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8800"/>
            <a:ext cx="8183563" cy="38161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13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Sampling from an empty network</a:t>
            </a:r>
          </a:p>
        </p:txBody>
      </p:sp>
      <p:pic>
        <p:nvPicPr>
          <p:cNvPr id="5" name="Picture 4" descr="Screen shot 2014-08-21 at 1.51.0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0200"/>
            <a:ext cx="8988827" cy="50593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14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Sampling from an empty network</a:t>
            </a:r>
          </a:p>
        </p:txBody>
      </p:sp>
      <p:pic>
        <p:nvPicPr>
          <p:cNvPr id="6" name="Picture 5" descr="Screen shot 2014-08-21 at 1.51.5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1752600"/>
            <a:ext cx="8880475" cy="42243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15</a:t>
            </a:fld>
            <a:endParaRPr lang="en-US"/>
          </a:p>
        </p:txBody>
      </p:sp>
      <p:pic>
        <p:nvPicPr>
          <p:cNvPr id="9" name="Picture 8" descr="chapter14_mod_b_Page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-1"/>
            <a:ext cx="8874125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0"/>
            <a:ext cx="541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ahoma"/>
                <a:cs typeface="Tahoma"/>
              </a:rPr>
              <a:t>http://courses.csail.mit.edu/6.034s/handouts/spring12/chapter14_mod_b.pdf</a:t>
            </a:r>
            <a:endParaRPr lang="en-US"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16</a:t>
            </a:fld>
            <a:endParaRPr lang="en-US"/>
          </a:p>
        </p:txBody>
      </p:sp>
      <p:pic>
        <p:nvPicPr>
          <p:cNvPr id="6" name="Picture 5" descr="chapter14_mod_b_Pag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0"/>
            <a:ext cx="8874125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17</a:t>
            </a:fld>
            <a:endParaRPr lang="en-US"/>
          </a:p>
        </p:txBody>
      </p:sp>
      <p:pic>
        <p:nvPicPr>
          <p:cNvPr id="4" name="Picture 3" descr="chapter14_mod_b_Page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0"/>
            <a:ext cx="8874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18</a:t>
            </a:fld>
            <a:endParaRPr lang="en-US"/>
          </a:p>
        </p:txBody>
      </p:sp>
      <p:pic>
        <p:nvPicPr>
          <p:cNvPr id="4" name="Picture 3" descr="chapter14_mod_b_Page_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0"/>
            <a:ext cx="8874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19</a:t>
            </a:fld>
            <a:endParaRPr lang="en-US"/>
          </a:p>
        </p:txBody>
      </p:sp>
      <p:pic>
        <p:nvPicPr>
          <p:cNvPr id="4" name="Picture 3" descr="chapter14_mod_b_Page_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0"/>
            <a:ext cx="8874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2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Inference tasks</a:t>
            </a:r>
          </a:p>
        </p:txBody>
      </p:sp>
      <p:pic>
        <p:nvPicPr>
          <p:cNvPr id="5" name="Picture 4" descr="Screen shot 2014-08-21 at 1.43.0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7772400" cy="3565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20</a:t>
            </a:fld>
            <a:endParaRPr lang="en-US"/>
          </a:p>
        </p:txBody>
      </p:sp>
      <p:pic>
        <p:nvPicPr>
          <p:cNvPr id="4" name="Picture 3" descr="chapter14_mod_b_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0"/>
            <a:ext cx="8874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21</a:t>
            </a:fld>
            <a:endParaRPr lang="en-US"/>
          </a:p>
        </p:txBody>
      </p:sp>
      <p:pic>
        <p:nvPicPr>
          <p:cNvPr id="4" name="Picture 3" descr="chapter14_mod_b_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-1"/>
            <a:ext cx="8874125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22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Rejection sampling</a:t>
            </a:r>
          </a:p>
        </p:txBody>
      </p:sp>
      <p:pic>
        <p:nvPicPr>
          <p:cNvPr id="5" name="Picture 4" descr="Screen shot 2014-08-21 at 1.52.3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29198"/>
            <a:ext cx="8839200" cy="50764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23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Analysis of rejection sampling</a:t>
            </a:r>
          </a:p>
        </p:txBody>
      </p:sp>
      <p:pic>
        <p:nvPicPr>
          <p:cNvPr id="5" name="Picture 4" descr="Screen shot 2014-08-21 at 1.53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2438400"/>
            <a:ext cx="8529638" cy="28402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24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Likelihood weighting</a:t>
            </a:r>
          </a:p>
        </p:txBody>
      </p:sp>
      <p:pic>
        <p:nvPicPr>
          <p:cNvPr id="5" name="Picture 4" descr="Screen shot 2014-08-21 at 1.54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27162"/>
            <a:ext cx="8879604" cy="47450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25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Likelihood weighting example</a:t>
            </a:r>
          </a:p>
        </p:txBody>
      </p:sp>
      <p:pic>
        <p:nvPicPr>
          <p:cNvPr id="6" name="Picture 5" descr="Screen shot 2014-08-21 at 1.55.5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634099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26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Likelihood weighting example</a:t>
            </a:r>
          </a:p>
        </p:txBody>
      </p:sp>
      <p:pic>
        <p:nvPicPr>
          <p:cNvPr id="6" name="Picture 5" descr="Screen shot 2014-08-21 at 1.55.5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6236053" cy="3581400"/>
          </a:xfrm>
          <a:prstGeom prst="rect">
            <a:avLst/>
          </a:prstGeom>
        </p:spPr>
      </p:pic>
      <p:pic>
        <p:nvPicPr>
          <p:cNvPr id="7" name="Picture 6" descr="Screen shot 2014-08-21 at 1.57.0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802008"/>
            <a:ext cx="6653212" cy="19797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27</a:t>
            </a:fld>
            <a:endParaRPr lang="en-US"/>
          </a:p>
        </p:txBody>
      </p:sp>
      <p:pic>
        <p:nvPicPr>
          <p:cNvPr id="4" name="Picture 3" descr="chapter14_mod_b_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-1"/>
            <a:ext cx="8874125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28</a:t>
            </a:fld>
            <a:endParaRPr lang="en-US"/>
          </a:p>
        </p:txBody>
      </p:sp>
      <p:pic>
        <p:nvPicPr>
          <p:cNvPr id="4" name="Picture 3" descr="chapter14_mod_b_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0"/>
            <a:ext cx="8874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29</a:t>
            </a:fld>
            <a:endParaRPr lang="en-US"/>
          </a:p>
        </p:txBody>
      </p:sp>
      <p:pic>
        <p:nvPicPr>
          <p:cNvPr id="4" name="Picture 3" descr="chapter14_mod_b_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0"/>
            <a:ext cx="8874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3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Enumeration algorithm</a:t>
            </a:r>
          </a:p>
        </p:txBody>
      </p:sp>
      <p:pic>
        <p:nvPicPr>
          <p:cNvPr id="5" name="Picture 4" descr="Screen shot 2014-08-21 at 1.44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7" y="1371600"/>
            <a:ext cx="860143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30</a:t>
            </a:fld>
            <a:endParaRPr lang="en-US"/>
          </a:p>
        </p:txBody>
      </p:sp>
      <p:pic>
        <p:nvPicPr>
          <p:cNvPr id="4" name="Picture 3" descr="chapter14_mod_b_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0"/>
            <a:ext cx="8874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31</a:t>
            </a:fld>
            <a:endParaRPr lang="en-US"/>
          </a:p>
        </p:txBody>
      </p:sp>
      <p:pic>
        <p:nvPicPr>
          <p:cNvPr id="4" name="Picture 3" descr="chapter14_mod_b_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0"/>
            <a:ext cx="8874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32</a:t>
            </a:fld>
            <a:endParaRPr lang="en-US"/>
          </a:p>
        </p:txBody>
      </p:sp>
      <p:pic>
        <p:nvPicPr>
          <p:cNvPr id="4" name="Picture 3" descr="chapter14_mod_b_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4" y="0"/>
            <a:ext cx="887412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33</a:t>
            </a:fld>
            <a:endParaRPr lang="en-US"/>
          </a:p>
        </p:txBody>
      </p:sp>
      <p:pic>
        <p:nvPicPr>
          <p:cNvPr id="4" name="Picture 3" descr="chapter14_mod_b_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0"/>
            <a:ext cx="8874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34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Likelihood weighting analysis</a:t>
            </a:r>
          </a:p>
        </p:txBody>
      </p:sp>
      <p:pic>
        <p:nvPicPr>
          <p:cNvPr id="5" name="Picture 4" descr="Screen shot 2014-08-21 at 1.58.1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524000"/>
            <a:ext cx="7872413" cy="46141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35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Approximate inference using Markov Chain Monte Carlo (MCMC)</a:t>
            </a:r>
          </a:p>
        </p:txBody>
      </p:sp>
      <p:pic>
        <p:nvPicPr>
          <p:cNvPr id="5" name="Picture 4" descr="Screen shot 2014-08-21 at 1.59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04937"/>
            <a:ext cx="8529736" cy="522446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36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MCMC example</a:t>
            </a:r>
          </a:p>
        </p:txBody>
      </p:sp>
      <p:pic>
        <p:nvPicPr>
          <p:cNvPr id="5" name="Picture 4" descr="Screen shot 2014-08-21 at 2.00.0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26305"/>
            <a:ext cx="7391400" cy="53792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37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MCMC example</a:t>
            </a:r>
          </a:p>
        </p:txBody>
      </p:sp>
      <p:pic>
        <p:nvPicPr>
          <p:cNvPr id="5" name="Picture 4" descr="Screen shot 2014-08-21 at 2.00.0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1"/>
            <a:ext cx="4502199" cy="3276600"/>
          </a:xfrm>
          <a:prstGeom prst="rect">
            <a:avLst/>
          </a:prstGeom>
        </p:spPr>
      </p:pic>
      <p:pic>
        <p:nvPicPr>
          <p:cNvPr id="6" name="Picture 5" descr="Screen shot 2014-08-21 at 2.00.5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60" y="3733800"/>
            <a:ext cx="6543040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pter14_mod_b_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0"/>
            <a:ext cx="8874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39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MCMC analysis</a:t>
            </a:r>
          </a:p>
        </p:txBody>
      </p:sp>
      <p:pic>
        <p:nvPicPr>
          <p:cNvPr id="5" name="Picture 4" descr="Screen shot 2014-08-21 at 2.01.5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132775" cy="45069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4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Enumeration algorithm example</a:t>
            </a:r>
          </a:p>
        </p:txBody>
      </p:sp>
      <p:pic>
        <p:nvPicPr>
          <p:cNvPr id="6" name="Picture 5" descr="Screen shot 2014-08-21 at 3.40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712383"/>
            <a:ext cx="8763001" cy="49170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40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Stationary distribution</a:t>
            </a:r>
          </a:p>
        </p:txBody>
      </p:sp>
      <p:pic>
        <p:nvPicPr>
          <p:cNvPr id="5" name="Picture 4" descr="Screen shot 2014-08-21 at 2.02.3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7594600" cy="455148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41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Detailed balance</a:t>
            </a:r>
          </a:p>
        </p:txBody>
      </p:sp>
      <p:pic>
        <p:nvPicPr>
          <p:cNvPr id="5" name="Picture 4" descr="Screen shot 2014-08-21 at 2.03.0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20887"/>
            <a:ext cx="7754994" cy="34655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42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Gibbs sampling</a:t>
            </a:r>
          </a:p>
        </p:txBody>
      </p:sp>
      <p:pic>
        <p:nvPicPr>
          <p:cNvPr id="5" name="Picture 4" descr="Screen shot 2014-08-21 at 2.03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8012113" cy="397545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43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Markov blanket sampling</a:t>
            </a:r>
          </a:p>
        </p:txBody>
      </p:sp>
      <p:pic>
        <p:nvPicPr>
          <p:cNvPr id="5" name="Picture 4" descr="Screen shot 2014-08-21 at 2.04.1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63316"/>
            <a:ext cx="8763000" cy="440888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44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Performance of approximation algorithms</a:t>
            </a:r>
          </a:p>
        </p:txBody>
      </p:sp>
      <p:pic>
        <p:nvPicPr>
          <p:cNvPr id="5" name="Picture 4" descr="Screen shot 2014-08-21 at 2.04.5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748713" cy="46356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5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Enumeration algorithm example</a:t>
            </a:r>
          </a:p>
        </p:txBody>
      </p:sp>
      <p:pic>
        <p:nvPicPr>
          <p:cNvPr id="7" name="Picture 6" descr="Screen shot 2014-08-21 at 3.43.5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81875"/>
            <a:ext cx="7907338" cy="5323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6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Variable elimination algorithm</a:t>
            </a:r>
          </a:p>
        </p:txBody>
      </p:sp>
      <p:pic>
        <p:nvPicPr>
          <p:cNvPr id="5" name="Picture 4" descr="Screen shot 2014-08-21 at 1.46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52600"/>
            <a:ext cx="8489950" cy="48935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CS 561, </a:t>
            </a:r>
            <a:r>
              <a:rPr lang="en-US" dirty="0" smtClean="0"/>
              <a:t>Session 23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37452A-1F94-47B6-AB03-B07A1673026C}" type="slidenum">
              <a:rPr lang="en-US"/>
              <a:pPr/>
              <a:t>7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8369300" cy="685800"/>
          </a:xfrm>
        </p:spPr>
        <p:txBody>
          <a:bodyPr/>
          <a:lstStyle/>
          <a:p>
            <a:r>
              <a:rPr lang="en-US" dirty="0" smtClean="0"/>
              <a:t>Variable elimination: basic operations</a:t>
            </a:r>
          </a:p>
        </p:txBody>
      </p:sp>
      <p:pic>
        <p:nvPicPr>
          <p:cNvPr id="5" name="Picture 4" descr="Screen shot 2014-08-21 at 1.47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7813675" cy="30495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8-21 at 3.45.2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858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21 at 3.46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0"/>
            <a:ext cx="883285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-Class">
  <a:themeElements>
    <a:clrScheme name="AI-Class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AI-Class">
      <a:majorFont>
        <a:latin typeface="Helvetic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AI-Class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-Class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-Class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Settings\Administrator\Application Data\Microsoft\Templates\AI-Class.pot</Template>
  <TotalTime>4950</TotalTime>
  <Words>336</Words>
  <Application>Microsoft Macintosh PowerPoint</Application>
  <PresentationFormat>On-screen Show (4:3)</PresentationFormat>
  <Paragraphs>110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 Black</vt:lpstr>
      <vt:lpstr>Helvetica</vt:lpstr>
      <vt:lpstr>Tahoma</vt:lpstr>
      <vt:lpstr>Times New Roman</vt:lpstr>
      <vt:lpstr>AI-Class</vt:lpstr>
      <vt:lpstr>Bayesian inference</vt:lpstr>
      <vt:lpstr>Inference tasks</vt:lpstr>
      <vt:lpstr>Enumeration algorithm</vt:lpstr>
      <vt:lpstr>Enumeration algorithm example</vt:lpstr>
      <vt:lpstr>Enumeration algorithm example</vt:lpstr>
      <vt:lpstr>Variable elimination algorithm</vt:lpstr>
      <vt:lpstr>Variable elimination: basic operations</vt:lpstr>
      <vt:lpstr>PowerPoint Presentation</vt:lpstr>
      <vt:lpstr>PowerPoint Presentation</vt:lpstr>
      <vt:lpstr>Variable elimination algorithm</vt:lpstr>
      <vt:lpstr>Complexity of exact inference</vt:lpstr>
      <vt:lpstr>Inference by stochastic simulation</vt:lpstr>
      <vt:lpstr>Sampling from an empty network</vt:lpstr>
      <vt:lpstr>Sampling from an empty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Rejection sampling</vt:lpstr>
      <vt:lpstr>Analysis of rejection sampling</vt:lpstr>
      <vt:lpstr>Likelihood weighting</vt:lpstr>
      <vt:lpstr>Likelihood weighting example</vt:lpstr>
      <vt:lpstr>Likelihood weighting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Likelihood weighting analysis</vt:lpstr>
      <vt:lpstr>Approximate inference using Markov Chain Monte Carlo (MCMC)</vt:lpstr>
      <vt:lpstr>MCMC example</vt:lpstr>
      <vt:lpstr>MCMC example</vt:lpstr>
      <vt:lpstr>PowerPoint Presentation</vt:lpstr>
      <vt:lpstr>MCMC analysis</vt:lpstr>
      <vt:lpstr>Stationary distribution</vt:lpstr>
      <vt:lpstr>Detailed balance</vt:lpstr>
      <vt:lpstr>Gibbs sampling</vt:lpstr>
      <vt:lpstr>Markov blanket sampling</vt:lpstr>
      <vt:lpstr>Performance of approximation algorithms</vt:lpstr>
    </vt:vector>
  </TitlesOfParts>
  <Company>Individual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561a: Introduction to Artificial Intelligence</dc:title>
  <dc:creator>Paolo Pirjanian</dc:creator>
  <cp:lastModifiedBy>Laurent Itti</cp:lastModifiedBy>
  <cp:revision>326</cp:revision>
  <cp:lastPrinted>1999-10-01T01:17:42Z</cp:lastPrinted>
  <dcterms:created xsi:type="dcterms:W3CDTF">2014-08-21T22:38:31Z</dcterms:created>
  <dcterms:modified xsi:type="dcterms:W3CDTF">2017-11-06T22:03:41Z</dcterms:modified>
</cp:coreProperties>
</file>